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576" r:id="rId2"/>
    <p:sldId id="577" r:id="rId3"/>
    <p:sldId id="472" r:id="rId4"/>
    <p:sldId id="473" r:id="rId5"/>
    <p:sldId id="306" r:id="rId6"/>
    <p:sldId id="559" r:id="rId7"/>
    <p:sldId id="272" r:id="rId8"/>
    <p:sldId id="471" r:id="rId9"/>
    <p:sldId id="550" r:id="rId10"/>
    <p:sldId id="515" r:id="rId11"/>
    <p:sldId id="458" r:id="rId12"/>
    <p:sldId id="549" r:id="rId13"/>
    <p:sldId id="374" r:id="rId14"/>
    <p:sldId id="439" r:id="rId15"/>
    <p:sldId id="424" r:id="rId16"/>
    <p:sldId id="530" r:id="rId17"/>
    <p:sldId id="527" r:id="rId18"/>
    <p:sldId id="523" r:id="rId19"/>
    <p:sldId id="503" r:id="rId20"/>
    <p:sldId id="478" r:id="rId21"/>
    <p:sldId id="504" r:id="rId22"/>
    <p:sldId id="505" r:id="rId23"/>
    <p:sldId id="506" r:id="rId24"/>
    <p:sldId id="507" r:id="rId25"/>
    <p:sldId id="508" r:id="rId26"/>
    <p:sldId id="509" r:id="rId27"/>
    <p:sldId id="510" r:id="rId28"/>
    <p:sldId id="511" r:id="rId29"/>
    <p:sldId id="451" r:id="rId30"/>
    <p:sldId id="526" r:id="rId31"/>
    <p:sldId id="529" r:id="rId32"/>
    <p:sldId id="548" r:id="rId33"/>
    <p:sldId id="573" r:id="rId34"/>
    <p:sldId id="257" r:id="rId35"/>
    <p:sldId id="264" r:id="rId36"/>
    <p:sldId id="256" r:id="rId37"/>
    <p:sldId id="543" r:id="rId38"/>
    <p:sldId id="544" r:id="rId39"/>
    <p:sldId id="560" r:id="rId40"/>
    <p:sldId id="562" r:id="rId41"/>
    <p:sldId id="561" r:id="rId42"/>
    <p:sldId id="574" r:id="rId43"/>
    <p:sldId id="578" r:id="rId44"/>
    <p:sldId id="569" r:id="rId45"/>
    <p:sldId id="571" r:id="rId46"/>
    <p:sldId id="563" r:id="rId47"/>
    <p:sldId id="564" r:id="rId48"/>
    <p:sldId id="567" r:id="rId49"/>
    <p:sldId id="572" r:id="rId50"/>
    <p:sldId id="568" r:id="rId51"/>
    <p:sldId id="579" r:id="rId52"/>
    <p:sldId id="566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487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684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21E68A-38FD-437D-ACC8-4B5F85F00C34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B4D6AB-B3F5-47A3-B289-5746855B7C8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62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1ACB-2063-0D05-D0DC-86909437F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3645BBCF-CA3C-00A3-67FF-9943D16503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1DE41B72-9856-19A9-5887-B7E81EA1B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302EDDB7-6DE7-B245-F606-ED531FB95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1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94330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BAB858-3D6D-465E-B08D-D0BB8A8ADC88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69901B6-4DB7-5B76-4876-AE4C1BD331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870078C-52BB-5B15-CE40-69505B683C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9AA0920-7F36-C499-A49A-5DC3C3BEF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8D45A6-BBBA-BB46-A091-C2184392C006}" type="slidenum">
              <a:rPr lang="en-US" altLang="fr-FR"/>
              <a:pPr eaLnBrk="1" hangingPunct="1"/>
              <a:t>34</a:t>
            </a:fld>
            <a:endParaRPr lang="en-US" alt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4A63F974-2237-5E23-C422-947FF9C4EF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889ADC0D-80CA-CDA7-2C78-535D2E58BD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4DBCED9A-9225-F826-C623-E6251CAE96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35</a:t>
            </a:fld>
            <a:endParaRPr lang="en-US" alt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D07E02-A17F-4172-86FD-2FA6203AFE3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EF33C-9A5F-E4BB-F7B8-2CD6C2262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98A14283-F26A-36CB-6F0C-2B543814BC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F720552-E0CE-5CEF-6565-967003CEF5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90EDE07F-1A20-6E7F-7833-9AC9BF181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2052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AC09D659-26C1-55A1-C0FE-6312BFD07B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B99A52F3-669A-49AD-5A93-302C9CCC8E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4E567B33-9904-3D8C-40DC-CAB4BE733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F2D4FA-5B94-094A-B7AA-AE5005400647}" type="slidenum">
              <a:rPr lang="en-US" altLang="fr-FR"/>
              <a:pPr eaLnBrk="1" hangingPunct="1"/>
              <a:t>39</a:t>
            </a:fld>
            <a:endParaRPr lang="en-US" alt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69535-0E40-9925-8E20-0CDED5D84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C2BB9F99-E8F8-CA57-F95D-7C6A37BF88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4CEE0B87-DB61-69BF-A558-C2A00BF96B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CD54ADCB-8E41-BBFF-3442-AEC297A4C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40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37971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097E4-D202-1A6D-58B0-B40A3E975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E5C64FFC-0829-0A52-46BE-875EBA1478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C6B6D278-9F76-5D6F-38C5-D0AAEE0C30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12EE1AEA-D4EB-56D9-5E20-F667CB84B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41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92205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BD91C-2FF3-579D-F29A-2429F7CBA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79039D39-BEF1-1A0A-9CE2-CF4CF97A26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A28A48BB-3501-5D03-22B3-6FB9F9CD52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303378CB-62F6-AE8C-39F9-BF1744792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25560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96861-E8C3-4D3E-8A5A-48EC45DA2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6FFB3576-040F-EB2E-F8C4-C0F86E1000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37DFED2C-40D7-6909-31A7-D15B0A4AD5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C97A7EAF-15FF-B866-BE43-C454BECB5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43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0477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14F78-EB88-B5FC-178F-B732EA425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F2023487-2216-35D3-DDEB-CEEC017E6F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EB6A0956-F2DC-D26B-E258-34EF94A8CC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4A57B22D-F4F4-CD62-3158-11E60FA75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44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6629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0B32A-F8C2-833A-CE13-016B613A1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77776E39-921D-5051-D4DD-26509335C6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7126F6F-9C10-6591-7BA1-D8B0DC7379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E9BA6C10-4578-0339-EBC0-5B16D890D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45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04136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45C51-B830-9B23-A207-1152F87CC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25BFAF3F-EFFD-F65E-0D15-E9DD28A7FB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79DCFA2-5BC5-A6F5-24EC-4949AC89DF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358DAFA9-A1B5-859F-3132-2BC83D5F4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46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32195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41893-1588-5CA3-02C1-2B4098530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8C3B1BAB-2C41-1F1D-FCD5-B051B049AE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CDEF52D6-6F3A-D3FB-9896-E71EC7D5E9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596B9089-4923-8978-BA2B-CDBB8654F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47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62624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18D78-7E59-BAD9-C7ED-F97EB3058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571B3C09-2AE1-93A1-A1B4-F118270C0B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51D72D71-ACD2-3B4D-68C2-760E2DB503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317F57D1-A714-854D-812E-4A73DA157E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48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7209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D07E02-A17F-4172-86FD-2FA6203AFE3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07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B1815-8A30-C62B-A0FE-2F599BD89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A39383F9-3952-4224-15AF-661A7DE30B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BFFE619C-B4FF-AA9C-C7B0-BED790F0B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CDD1FC2C-3345-A605-7C99-3D007A3CB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49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88250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6CFC3-C388-EE51-4103-88BC03D3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7A855AD7-2CD7-3859-3D87-AB1DF86312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1743BD1E-B497-68D8-8C7C-5DDC532413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43D8662F-F91C-31EA-C1B4-B87729261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50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653420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097E4-D202-1A6D-58B0-B40A3E975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E5C64FFC-0829-0A52-46BE-875EBA1478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C6B6D278-9F76-5D6F-38C5-D0AAEE0C30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12EE1AEA-D4EB-56D9-5E20-F667CB84B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51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214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A9C26-74EA-88D3-D502-316E6A5C8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D6133B9B-1541-C05B-CC07-FC0AB05584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B5ADE3F-5959-A717-58C9-A1D619678A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338F4014-2A85-785D-0AA2-F670F53F4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C7BE37-E330-BD42-A94E-332ABF577F1F}" type="slidenum">
              <a:rPr lang="en-US" altLang="fr-FR"/>
              <a:pPr eaLnBrk="1" hangingPunct="1"/>
              <a:t>52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9198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399CCF-1882-4EDF-BD1E-DB8D344A6A24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13611-288C-43C2-A7D5-61942386A35F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4F9DC2-E542-4CC3-BE1D-AED07F337A78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61C13-206B-467E-9174-DBF7EE691B06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D7C9-3305-4595-BBF4-D5E07025205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746F0-2124-42DA-A69C-DA635DB4DEA5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39C2B-B344-420C-AB4D-921A260A9C2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5AC66-A806-4EFB-AEB3-F219285F3E30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01468-4BCA-4B22-99D7-7F1BD2669DA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D64F783-6921-4EB3-A80B-8ACF632BE1EA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803DAC3-0445-4329-A751-C71D57666FC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ABCA-43F4-4740-B433-3807AFF64FED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4849B-23D6-49A7-9465-6BE94427668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273CE-355F-4D73-B97D-BB631EDBCBC2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CB1A1-4C7F-4458-8D0C-87C4803BD67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E088E-4537-48B7-B128-4B113163EB85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29B88-CDDB-4DEA-A0CA-6F29BF5CFEB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4DBA9BC-268F-4268-ABB7-26C1B65A1DE3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F0DA388-F507-45FE-A36E-BEA815C92D6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BD61-8CF0-4BFC-98B7-774BF17E0120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DC8CE-F780-4C4E-99C2-984CD8D5709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F431B56-EAA6-460C-850C-95A3A0B3378E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058BF22-8DA0-4714-9294-4B312D70525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C28EBC9-D552-4E1E-842F-BD21263EFA05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7899E61-19FB-4367-9C32-0B483D7F175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1EFFB2-A02D-42E1-A5DC-5D1F4B3B0091}" type="datetimeFigureOut">
              <a:rPr lang="en-US"/>
              <a:pPr>
                <a:defRPr/>
              </a:pPr>
              <a:t>10/13/2024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D3B9D4-F5C5-4CF5-A777-E526B13F951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82" r:id="rId4"/>
    <p:sldLayoutId id="2147483983" r:id="rId5"/>
    <p:sldLayoutId id="2147483990" r:id="rId6"/>
    <p:sldLayoutId id="2147483984" r:id="rId7"/>
    <p:sldLayoutId id="2147483991" r:id="rId8"/>
    <p:sldLayoutId id="2147483992" r:id="rId9"/>
    <p:sldLayoutId id="2147483985" r:id="rId10"/>
    <p:sldLayoutId id="21474839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://rd.ss.yahoo.com/SIG=16nku4o24/M=510026586.0.0.0/D=shp/P=/S=14489115:GRID/G=.24/aid=2118118/I=2/A=1/R=0/J=1203034087002602.7a8344787/cid=95940399/lnt=1;_ylt=AvGunAfv8nKyUWHqgCQSRacbFt0A;_ylu=X3oDMTBuYjFmYmVoBF9zAzIzNTAxMzc5BGx0AzIEc2VjA3Ny/**http:/clickserve.cc-dt.com/link/ddiprod?lid=41000000006691545&amp;pid=240967" TargetMode="External"/><Relationship Id="rId7" Type="http://schemas.openxmlformats.org/officeDocument/2006/relationships/hyperlink" Target="http://us.lrd.yahoo.com/_ylt=AqTBtR1tsjBKok8equOi6.AbFt0A;_ylu=X3oDMTBuY3NkbXVzBF9zAzIzNTAxMzc5BGx0AzcEc2VjA3Ny/SIG=15pmm5mss/**http:/rover.ebay.com/rover/1/711-23336-1039-4/4?loc=http%3A%2F%2Fcgi.ebay.com%2FLARGE-REPRODUCTION-PABLO-PICASSO-CANVAS-OIL-PAINTINGS_W0QQitemZ160192346049QQcmdZViewIte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hyperlink" Target="http://rd.ss.yahoo.com/SIG=1bkgh42sf/M=500022400.0.0.0/D=shp/P=/S=14489115:GRID/G=.2/aid=2118118/I=14/A=1/R=0/J=1203034087042194.7a8344787/cid=96365799/lnt=1;_ylt=ArlfjJWSu_.Vclpl1b9bs98bFt0A;_ylu=X3oDMTBuYjFmYmVoBF9zAzIzNTAxMzc5BGx0AzIEc2VjA3Ny/**http:/shop.store.yahoo.com/cgi-bin/clink?seriouspuzzles+shopping:dmps/pablo_picasso_paintings/ctx=mid:1014272,pid:ddsri15682,pdid:69,pos:15,spc:14489115,date:20080214,srch:kw,x:+ddsri15682.html" TargetMode="External"/><Relationship Id="rId10" Type="http://schemas.openxmlformats.org/officeDocument/2006/relationships/image" Target="../media/image20.jpeg"/><Relationship Id="rId4" Type="http://schemas.openxmlformats.org/officeDocument/2006/relationships/image" Target="../media/image17.jpeg"/><Relationship Id="rId9" Type="http://schemas.openxmlformats.org/officeDocument/2006/relationships/hyperlink" Target="http://rd.ss.yahoo.com/SIG=1659tdv19/M=500377897.0.0.0/D=shp/P=/S=14489115:GRID/G=.3/aid=2118118/I=6/A=1/R=0/J=1203034087014800.7a8344787/cid=95940399/lnt=1;_ylt=AlAeNgNYdrtGhzHicoXiyIEbFt0A;_ylu=X3oDMTBuYjFmYmVoBF9zAzIzNTAxMzc5BGx0AzIEc2VjA3Ny/**http:/www.artsender.com/gallery/details.asp?PaintingID=5018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BC1A3-0E6D-AA2A-18CB-7D8298FBB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B69C9B-64FE-E786-5DFA-A0F2AADE4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"/>
            <a:ext cx="7481248" cy="46736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89CC18-A1CD-8E04-B743-6C6BF46E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530" y="0"/>
            <a:ext cx="2163470" cy="28194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1710" y="6369698"/>
            <a:ext cx="6726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latin typeface="Eras Medium ITC" panose="020B0602030504020804" pitchFamily="34" charset="0"/>
              </a:rPr>
              <a:t>Thanks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Rob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from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all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your</a:t>
            </a:r>
            <a:r>
              <a:rPr lang="es-ES" sz="2000" dirty="0" smtClean="0">
                <a:latin typeface="Eras Medium ITC" panose="020B0602030504020804" pitchFamily="34" charset="0"/>
              </a:rPr>
              <a:t> IEEE </a:t>
            </a:r>
            <a:r>
              <a:rPr lang="es-ES" sz="2000" dirty="0" err="1" smtClean="0">
                <a:latin typeface="Eras Medium ITC" panose="020B0602030504020804" pitchFamily="34" charset="0"/>
              </a:rPr>
              <a:t>Education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Society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friends</a:t>
            </a:r>
            <a:r>
              <a:rPr lang="es-ES" sz="2000" dirty="0" smtClean="0">
                <a:latin typeface="Eras Medium ITC" panose="020B0602030504020804" pitchFamily="34" charset="0"/>
              </a:rPr>
              <a:t> ! </a:t>
            </a:r>
            <a:endParaRPr lang="es-ES" sz="2000" dirty="0">
              <a:latin typeface="Eras Medium ITC" panose="020B06020305040208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0" y="4952933"/>
            <a:ext cx="1159448" cy="14478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07" y="4788548"/>
            <a:ext cx="1581150" cy="15811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6000" r="16873"/>
          <a:stretch/>
        </p:blipFill>
        <p:spPr>
          <a:xfrm>
            <a:off x="2965794" y="4937039"/>
            <a:ext cx="1127838" cy="14326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7778"/>
          <a:stretch/>
        </p:blipFill>
        <p:spPr>
          <a:xfrm>
            <a:off x="5039047" y="4724400"/>
            <a:ext cx="3656221" cy="16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685800"/>
            <a:ext cx="65532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</a:rPr>
              <a:t>Reilly’s Rule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2133600"/>
            <a:ext cx="750627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800" dirty="0"/>
              <a:t>Teacher’s can no longer </a:t>
            </a:r>
            <a:r>
              <a:rPr lang="en-US" sz="4800" u="sng" dirty="0"/>
              <a:t>only</a:t>
            </a:r>
            <a:r>
              <a:rPr lang="en-US" sz="4800" dirty="0"/>
              <a:t> throw information at students and expect ‘</a:t>
            </a:r>
            <a:r>
              <a:rPr lang="en-US" sz="4800" i="1" dirty="0"/>
              <a:t>education</a:t>
            </a:r>
            <a:r>
              <a:rPr lang="en-US" sz="4800" dirty="0"/>
              <a:t>’ to occur!</a:t>
            </a:r>
          </a:p>
        </p:txBody>
      </p:sp>
    </p:spTree>
    <p:extLst>
      <p:ext uri="{BB962C8B-B14F-4D97-AF65-F5344CB8AC3E}">
        <p14:creationId xmlns:p14="http://schemas.microsoft.com/office/powerpoint/2010/main" val="15235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3352800"/>
          </a:xfrm>
        </p:spPr>
        <p:txBody>
          <a:bodyPr/>
          <a:lstStyle/>
          <a:p>
            <a:pPr marL="0">
              <a:buNone/>
            </a:pPr>
            <a:r>
              <a:rPr lang="en-US" sz="4400" dirty="0"/>
              <a:t>The illiterate of the 21st century will </a:t>
            </a:r>
            <a:r>
              <a:rPr lang="en-US" sz="4400" u="sng" dirty="0"/>
              <a:t>not</a:t>
            </a:r>
            <a:r>
              <a:rPr lang="en-US" sz="4400" dirty="0"/>
              <a:t> be those who cannot read and write, but 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who cannot learn, unlearn, and relearn</a:t>
            </a:r>
            <a:r>
              <a:rPr lang="en-US" sz="4400" dirty="0"/>
              <a:t>. </a:t>
            </a:r>
          </a:p>
          <a:p>
            <a:pPr algn="r">
              <a:buNone/>
            </a:pPr>
            <a:r>
              <a:rPr lang="en-US" sz="4400" i="1" dirty="0"/>
              <a:t>—Alvin Toffler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6705600" cy="3962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/>
              <a:t>“it is in fact nothing short of a miracle that the modern methods of instruction have not yet entirely strangled curiosity and inquiry”</a:t>
            </a:r>
          </a:p>
          <a:p>
            <a:pPr marL="0" indent="0">
              <a:buNone/>
            </a:pPr>
            <a:r>
              <a:rPr lang="en-US" altLang="en-US" sz="900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en-US" altLang="en-US" i="1" dirty="0"/>
              <a:t>                                              —Albert Einstein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37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467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“Acquire knowledge…”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685800" y="1676400"/>
            <a:ext cx="7162800" cy="2528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Over the past 10 years and over the previous century, we have seen mega change in, for example, transportation, medicine, and, communications!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 rot="-273597">
            <a:off x="905570" y="4175642"/>
            <a:ext cx="734384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What changes have there been in Education, in teaching pedagogy in the past 10 years, in previous centuries?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encrypted-tbn3.gstatic.com/images?q=tbn:ANd9GcTqr31qUztWstjBwR_5DtraYcA45g1Ty3uwKw8eKStggXyfkv5N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3999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533400" y="2861370"/>
            <a:ext cx="8153400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Studies: multi tasking is cognitive overload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brain pathways not developed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Need practice MULTI TASKING…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800" dirty="0"/>
              <a:t>At young age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800" dirty="0"/>
              <a:t>Using GENERIC skills</a:t>
            </a:r>
          </a:p>
          <a:p>
            <a:pPr marL="1371600" lvl="2" indent="-457200">
              <a:buFont typeface="Arial" pitchFamily="34" charset="0"/>
              <a:buChar char="•"/>
            </a:pPr>
            <a:r>
              <a:rPr lang="en-US" sz="2800" dirty="0"/>
              <a:t>NOT primarily specific subject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Develop PATHS  – build, mature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299" y="152400"/>
            <a:ext cx="8153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rgbClr val="009900"/>
                </a:solidFill>
              </a:rPr>
              <a:t>How high is UP for brain power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 animBg="1"/>
      <p:bldP spid="4" grpId="0" bldLvl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467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my BIG concern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2057400"/>
            <a:ext cx="6553200" cy="3200400"/>
          </a:xfrm>
        </p:spPr>
        <p:txBody>
          <a:bodyPr lIns="0" tIns="91440" rIns="0" bIns="91440"/>
          <a:lstStyle/>
          <a:p>
            <a:pPr indent="0">
              <a:buNone/>
            </a:pPr>
            <a:r>
              <a:rPr lang="en-US" sz="4800" dirty="0"/>
              <a:t>How do we deliver the fruits of knowledge to a student. </a:t>
            </a:r>
          </a:p>
          <a:p>
            <a:pPr>
              <a:buNone/>
            </a:pP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752600"/>
            <a:ext cx="7467600" cy="4038600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sz="3600" dirty="0"/>
              <a:t>Students </a:t>
            </a:r>
            <a:r>
              <a:rPr lang="en-US" sz="3600" u="sng" dirty="0"/>
              <a:t>not equipped to meaningfully </a:t>
            </a:r>
            <a:r>
              <a:rPr lang="en-US" sz="3600" dirty="0"/>
              <a:t>understand STEM (theory &amp; function)</a:t>
            </a:r>
          </a:p>
          <a:p>
            <a:pPr lvl="1"/>
            <a:r>
              <a:rPr lang="en-US" sz="3200" dirty="0"/>
              <a:t>Brain areas not developed, not exercised,</a:t>
            </a:r>
          </a:p>
          <a:p>
            <a:pPr lvl="1"/>
            <a:r>
              <a:rPr lang="en-US" sz="3200" dirty="0"/>
              <a:t>build automobiles w/out building an automobile factory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096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The obstacles…</a:t>
            </a:r>
          </a:p>
        </p:txBody>
      </p:sp>
    </p:spTree>
    <p:extLst>
      <p:ext uri="{BB962C8B-B14F-4D97-AF65-F5344CB8AC3E}">
        <p14:creationId xmlns:p14="http://schemas.microsoft.com/office/powerpoint/2010/main" val="40258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752600"/>
            <a:ext cx="7467600" cy="3352800"/>
          </a:xfrm>
        </p:spPr>
        <p:txBody>
          <a:bodyPr/>
          <a:lstStyle/>
          <a:p>
            <a:r>
              <a:rPr lang="en-US" sz="3600" dirty="0"/>
              <a:t>Evolve the Language of Education</a:t>
            </a:r>
          </a:p>
          <a:p>
            <a:pPr lvl="1"/>
            <a:r>
              <a:rPr lang="en-US" sz="3200" dirty="0"/>
              <a:t>Language of Function in this example is… </a:t>
            </a:r>
          </a:p>
          <a:p>
            <a:pPr lvl="1"/>
            <a:r>
              <a:rPr lang="en-US" sz="3200" dirty="0"/>
              <a:t>apply it to a model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096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The obstacles</a:t>
            </a:r>
            <a:r>
              <a:rPr lang="en-US" sz="28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873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438400"/>
            <a:ext cx="80010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the </a:t>
            </a:r>
            <a:r>
              <a:rPr lang="en-US" sz="3600" b="1" dirty="0"/>
              <a:t>Language of Education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75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3657600" cy="4800600"/>
          </a:xfrm>
        </p:spPr>
        <p:txBody>
          <a:bodyPr/>
          <a:lstStyle/>
          <a:p>
            <a:pPr eaLnBrk="1" hangingPunct="1"/>
            <a:r>
              <a:rPr lang="en-US" b="1" dirty="0"/>
              <a:t>Intelligence</a:t>
            </a:r>
            <a:r>
              <a:rPr lang="en-US" dirty="0"/>
              <a:t> </a:t>
            </a:r>
          </a:p>
          <a:p>
            <a:pPr eaLnBrk="1" hangingPunct="1"/>
            <a:r>
              <a:rPr lang="en-US" b="1" dirty="0"/>
              <a:t>Knowledge</a:t>
            </a:r>
            <a:r>
              <a:rPr lang="en-US" dirty="0"/>
              <a:t> </a:t>
            </a:r>
          </a:p>
          <a:p>
            <a:pPr eaLnBrk="1" hangingPunct="1"/>
            <a:r>
              <a:rPr lang="en-US" b="1" dirty="0"/>
              <a:t>Wisdom</a:t>
            </a:r>
            <a:endParaRPr lang="en-US" dirty="0"/>
          </a:p>
          <a:p>
            <a:pPr eaLnBrk="1" hangingPunct="1"/>
            <a:r>
              <a:rPr lang="en-US" b="1" dirty="0"/>
              <a:t>Information</a:t>
            </a:r>
            <a:endParaRPr lang="en-US" dirty="0"/>
          </a:p>
          <a:p>
            <a:pPr eaLnBrk="1" hangingPunct="1"/>
            <a:r>
              <a:rPr lang="en-US" b="1" dirty="0"/>
              <a:t>Data</a:t>
            </a:r>
            <a:endParaRPr lang="en-US" dirty="0"/>
          </a:p>
          <a:p>
            <a:pPr eaLnBrk="1" hangingPunct="1"/>
            <a:r>
              <a:rPr lang="en-US" b="1" dirty="0"/>
              <a:t>Education</a:t>
            </a:r>
            <a:endParaRPr lang="en-US" dirty="0"/>
          </a:p>
          <a:p>
            <a:pPr eaLnBrk="1" hangingPunct="1"/>
            <a:r>
              <a:rPr lang="en-US" b="1" dirty="0"/>
              <a:t>Teaching/Learning</a:t>
            </a:r>
            <a:r>
              <a:rPr lang="en-US" dirty="0"/>
              <a:t> </a:t>
            </a:r>
          </a:p>
          <a:p>
            <a:pPr eaLnBrk="1" hangingPunct="1"/>
            <a:r>
              <a:rPr lang="en-US" b="1" dirty="0"/>
              <a:t>Pedagogy</a:t>
            </a:r>
            <a:endParaRPr lang="en-US" dirty="0"/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20502169">
            <a:off x="3684458" y="2165892"/>
            <a:ext cx="486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Narkisim" pitchFamily="34" charset="-79"/>
                <a:cs typeface="Narkisim" pitchFamily="34" charset="-79"/>
              </a:rPr>
              <a:t>Disambiguate terms</a:t>
            </a:r>
          </a:p>
        </p:txBody>
      </p:sp>
    </p:spTree>
    <p:extLst>
      <p:ext uri="{BB962C8B-B14F-4D97-AF65-F5344CB8AC3E}">
        <p14:creationId xmlns:p14="http://schemas.microsoft.com/office/powerpoint/2010/main" val="16742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F553F-36F9-9B9E-6E19-4FD709371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B7279D-E999-949B-8297-298D0AB7E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853" y="0"/>
            <a:ext cx="3317147" cy="432285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8D1083-3B86-5347-4136-8AD529F5E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048"/>
            <a:ext cx="5064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800600"/>
          </a:xfrm>
        </p:spPr>
        <p:txBody>
          <a:bodyPr/>
          <a:lstStyle/>
          <a:p>
            <a:pPr eaLnBrk="1" hangingPunct="1"/>
            <a:r>
              <a:rPr lang="en-US" sz="3200" b="1" dirty="0"/>
              <a:t>Intelligence</a:t>
            </a:r>
            <a:r>
              <a:rPr lang="en-US" sz="3200" dirty="0"/>
              <a:t> → capability solve think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80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Intelligence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capability solve think</a:t>
            </a:r>
          </a:p>
          <a:p>
            <a:pPr eaLnBrk="1" hangingPunct="1"/>
            <a:r>
              <a:rPr lang="en-US" sz="3200" b="1" dirty="0"/>
              <a:t>Knowledge</a:t>
            </a:r>
            <a:r>
              <a:rPr lang="en-US" sz="3200" dirty="0"/>
              <a:t> → collection of beliefs, methods, ideas, models, facts, culturally neutral, assemble jigsaw</a:t>
            </a:r>
          </a:p>
        </p:txBody>
      </p:sp>
    </p:spTree>
    <p:extLst>
      <p:ext uri="{BB962C8B-B14F-4D97-AF65-F5344CB8AC3E}">
        <p14:creationId xmlns:p14="http://schemas.microsoft.com/office/powerpoint/2010/main" val="2540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80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Intelligence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capability solve think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Knowledge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collection of beliefs, methods, ideas, models, facts, culturally neutral, assemble jigsaw</a:t>
            </a:r>
          </a:p>
          <a:p>
            <a:pPr eaLnBrk="1" hangingPunct="1"/>
            <a:r>
              <a:rPr lang="en-US" sz="3200" b="1" dirty="0"/>
              <a:t>Wisdom</a:t>
            </a:r>
            <a:r>
              <a:rPr lang="en-US" sz="3200" dirty="0"/>
              <a:t> → adds a value system to knowledge, cultural / organizational / personal gain /l </a:t>
            </a:r>
            <a:r>
              <a:rPr lang="en-US" sz="3200" dirty="0" err="1"/>
              <a:t>oss</a:t>
            </a:r>
            <a:endParaRPr lang="en-US" sz="3200" dirty="0"/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80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Intelligence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capability solve think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Knowledge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collection of beliefs, methods, ideas, models, facts, culturally neutral, assemble jigsaw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Wisdom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adds a value system to knowledge, cultural/organizational/personal gain/loss</a:t>
            </a:r>
          </a:p>
          <a:p>
            <a:pPr eaLnBrk="1" hangingPunct="1"/>
            <a:r>
              <a:rPr lang="en-US" sz="3200" b="1" dirty="0"/>
              <a:t>Information</a:t>
            </a:r>
            <a:r>
              <a:rPr lang="en-US" sz="3200" dirty="0"/>
              <a:t> → answer to a question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80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Intelligence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capability solve think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Knowledge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collection of beliefs, methods, ideas, models, facts, culturally neutral, assemble jigsaw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Wisdom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adds a value system to knowledge, cultural/organize/personal gain/loss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answer to a question</a:t>
            </a:r>
          </a:p>
          <a:p>
            <a:pPr eaLnBrk="1" hangingPunct="1"/>
            <a:r>
              <a:rPr lang="en-US" sz="3200" b="1" dirty="0"/>
              <a:t>Data</a:t>
            </a:r>
            <a:r>
              <a:rPr lang="en-US" sz="3200" dirty="0"/>
              <a:t> → answer to Q nobody has asked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80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Intelligence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capability solve think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Knowledge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collection of beliefs, methods, ideas, models, facts, culturally neutral, assemble jigsaw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Wisdom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adds a value system to knowledge, cultural/organizational/personal gain/loss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answer to a question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Data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answer to Q nobody has asked</a:t>
            </a:r>
          </a:p>
          <a:p>
            <a:pPr eaLnBrk="1" hangingPunct="1"/>
            <a:r>
              <a:rPr lang="en-US" sz="3200" b="1" dirty="0"/>
              <a:t>Education</a:t>
            </a:r>
            <a:r>
              <a:rPr lang="en-US" sz="3200" dirty="0"/>
              <a:t> → BIG process: provide tools for thought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80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Intelligence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capability solve think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Knowledge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collection of beliefs, methods, ideas, models, facts, culturally neutral, assemble jigsaw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Wisdom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adds a value system to knowledge, cultural/organizational/personal gain/loss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answer to a question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Data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answer to Q nobody has asked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Education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BIG process: provide tools for thought</a:t>
            </a:r>
          </a:p>
          <a:p>
            <a:pPr eaLnBrk="1" hangingPunct="1"/>
            <a:r>
              <a:rPr lang="en-US" sz="3200" b="1" dirty="0"/>
              <a:t>Teaching/Learning</a:t>
            </a:r>
            <a:r>
              <a:rPr lang="en-US" sz="3200" dirty="0"/>
              <a:t> → mutual exclusive, can’t teach, provide opportunities to learn (Socrates)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800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Intelligence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capability solve think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Knowledge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collection of beliefs, methods, ideas, models, facts, culturally neutral, assemble jigsaw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Wisdom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adds a value system to knowledge, cultural/organizational/personal gain/loss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Information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answer to a question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Data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answer to Q nobody has asked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Education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BIG process: provide tools for thought</a:t>
            </a:r>
          </a:p>
          <a:p>
            <a:pPr eaLnBrk="1" hangingPunct="1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Teaching/Learning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→ mutual exclusive, can’t teach, provide opportunities to learn (Socrates)</a:t>
            </a:r>
          </a:p>
          <a:p>
            <a:pPr eaLnBrk="1" hangingPunct="1"/>
            <a:r>
              <a:rPr lang="en-US" sz="3200" b="1" dirty="0"/>
              <a:t>Pedagogy</a:t>
            </a:r>
            <a:r>
              <a:rPr lang="en-US" sz="3200" dirty="0"/>
              <a:t> → METHOD: seminar, lecture, project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We must understand the function-of and relationship-of:</a:t>
            </a:r>
            <a:endParaRPr lang="en-US" sz="32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447800"/>
            <a:ext cx="8001000" cy="4800600"/>
          </a:xfrm>
        </p:spPr>
        <p:txBody>
          <a:bodyPr/>
          <a:lstStyle/>
          <a:p>
            <a:pPr eaLnBrk="1" hangingPunct="1"/>
            <a:r>
              <a:rPr lang="en-US" b="1" dirty="0"/>
              <a:t>Intelligence</a:t>
            </a:r>
            <a:r>
              <a:rPr lang="en-US" dirty="0"/>
              <a:t> → capability solve think</a:t>
            </a:r>
          </a:p>
          <a:p>
            <a:pPr eaLnBrk="1" hangingPunct="1"/>
            <a:r>
              <a:rPr lang="en-US" b="1" dirty="0"/>
              <a:t>Knowledge</a:t>
            </a:r>
            <a:r>
              <a:rPr lang="en-US" dirty="0"/>
              <a:t> → collection of beliefs, methods, ideas, models, facts, culturally neutral assemble jigsaw</a:t>
            </a:r>
          </a:p>
          <a:p>
            <a:pPr eaLnBrk="1" hangingPunct="1"/>
            <a:r>
              <a:rPr lang="en-US" b="1" dirty="0"/>
              <a:t>Wisdom</a:t>
            </a:r>
            <a:r>
              <a:rPr lang="en-US" dirty="0"/>
              <a:t> → adds a value to knowledge, cultural/organize/personal gain/loss</a:t>
            </a:r>
          </a:p>
          <a:p>
            <a:pPr eaLnBrk="1" hangingPunct="1"/>
            <a:r>
              <a:rPr lang="en-US" b="1" dirty="0"/>
              <a:t>Information</a:t>
            </a:r>
            <a:r>
              <a:rPr lang="en-US" dirty="0"/>
              <a:t> → answer to a question</a:t>
            </a:r>
          </a:p>
          <a:p>
            <a:pPr eaLnBrk="1" hangingPunct="1"/>
            <a:r>
              <a:rPr lang="en-US" b="1" dirty="0"/>
              <a:t>Data</a:t>
            </a:r>
            <a:r>
              <a:rPr lang="en-US" dirty="0"/>
              <a:t> → answer to Q nobody has asked</a:t>
            </a:r>
          </a:p>
          <a:p>
            <a:pPr eaLnBrk="1" hangingPunct="1"/>
            <a:r>
              <a:rPr lang="en-US" b="1" dirty="0"/>
              <a:t>Education</a:t>
            </a:r>
            <a:r>
              <a:rPr lang="en-US" dirty="0"/>
              <a:t> → BIG process: provide tools for thought</a:t>
            </a:r>
          </a:p>
          <a:p>
            <a:pPr eaLnBrk="1" hangingPunct="1"/>
            <a:r>
              <a:rPr lang="en-US" b="1" dirty="0"/>
              <a:t>Teaching/Learning</a:t>
            </a:r>
            <a:r>
              <a:rPr lang="en-US" dirty="0"/>
              <a:t> → mutual exclusive, can’t teach, provide opportunities to learn (Socrates)</a:t>
            </a:r>
          </a:p>
          <a:p>
            <a:pPr eaLnBrk="1" hangingPunct="1"/>
            <a:r>
              <a:rPr lang="en-US" b="1" dirty="0"/>
              <a:t>Pedagogy</a:t>
            </a:r>
            <a:r>
              <a:rPr lang="en-US" dirty="0"/>
              <a:t> → METHOD: seminar, lecture, project</a:t>
            </a:r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817" y="0"/>
            <a:ext cx="91578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chno école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1"/>
            <a:ext cx="9143999" cy="683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53440" y="685800"/>
            <a:ext cx="63246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Reilly’s Rule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38200" y="2133600"/>
            <a:ext cx="7620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5400" dirty="0"/>
              <a:t>Teacher’s can no longer </a:t>
            </a:r>
            <a:r>
              <a:rPr lang="en-US" sz="5400" u="sng" dirty="0"/>
              <a:t>only</a:t>
            </a:r>
            <a:r>
              <a:rPr lang="en-US" sz="5400" dirty="0"/>
              <a:t> throw information at students and expect ‘</a:t>
            </a:r>
            <a:r>
              <a:rPr lang="en-US" sz="5400" i="1" dirty="0"/>
              <a:t>education</a:t>
            </a:r>
            <a:r>
              <a:rPr lang="en-US" sz="5400" dirty="0"/>
              <a:t>’ to occur!</a:t>
            </a:r>
          </a:p>
        </p:txBody>
      </p:sp>
    </p:spTree>
    <p:extLst>
      <p:ext uri="{BB962C8B-B14F-4D97-AF65-F5344CB8AC3E}">
        <p14:creationId xmlns:p14="http://schemas.microsoft.com/office/powerpoint/2010/main" val="26419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47800" y="5029200"/>
            <a:ext cx="5410200" cy="685800"/>
          </a:xfrm>
          <a:solidFill>
            <a:schemeClr val="tx1"/>
          </a:solidFill>
        </p:spPr>
        <p:txBody>
          <a:bodyPr/>
          <a:lstStyle/>
          <a:p>
            <a:pPr marL="366713" lvl="1" indent="0">
              <a:buNone/>
              <a:defRPr/>
            </a:pPr>
            <a:r>
              <a:rPr lang="en-US" sz="3200" dirty="0">
                <a:solidFill>
                  <a:srgbClr val="FFFF00"/>
                </a:solidFill>
              </a:rPr>
              <a:t>What do you do about it?</a:t>
            </a:r>
          </a:p>
          <a:p>
            <a:pPr lvl="1">
              <a:buFont typeface="Courier New" pitchFamily="49" charset="0"/>
              <a:buChar char="o"/>
              <a:defRPr/>
            </a:pP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42331" y="1143000"/>
            <a:ext cx="815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6713" lvl="1" indent="0">
              <a:buFont typeface="Wingdings 2" pitchFamily="18" charset="2"/>
              <a:buNone/>
              <a:defRPr/>
            </a:pPr>
            <a:r>
              <a:rPr lang="en-US" sz="3600" dirty="0"/>
              <a:t>How do you recognize a student that is:</a:t>
            </a:r>
          </a:p>
          <a:p>
            <a:pPr lvl="1">
              <a:buClrTx/>
              <a:buFont typeface="Arial" pitchFamily="34" charset="0"/>
              <a:buChar char="•"/>
              <a:defRPr/>
            </a:pPr>
            <a:r>
              <a:rPr lang="en-US" sz="3600" dirty="0"/>
              <a:t>bored</a:t>
            </a:r>
          </a:p>
          <a:p>
            <a:pPr lvl="1">
              <a:buClrTx/>
              <a:buFont typeface="Arial" pitchFamily="34" charset="0"/>
              <a:buChar char="•"/>
              <a:defRPr/>
            </a:pPr>
            <a:r>
              <a:rPr lang="en-US" sz="3600" dirty="0"/>
              <a:t>frustrated</a:t>
            </a:r>
          </a:p>
          <a:p>
            <a:pPr lvl="1">
              <a:buClrTx/>
              <a:buFont typeface="Arial" pitchFamily="34" charset="0"/>
              <a:buChar char="•"/>
              <a:defRPr/>
            </a:pPr>
            <a:r>
              <a:rPr lang="en-US" sz="3600" dirty="0"/>
              <a:t>doing cognitive assessment</a:t>
            </a:r>
          </a:p>
          <a:p>
            <a:pPr lvl="1">
              <a:buFont typeface="Courier New" pitchFamily="49" charset="0"/>
              <a:buChar char="o"/>
              <a:defRPr/>
            </a:pP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 rot="802588">
            <a:off x="5207673" y="2669146"/>
            <a:ext cx="1820205" cy="1097591"/>
          </a:xfrm>
          <a:prstGeom prst="irregularSeal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33400" y="2514600"/>
            <a:ext cx="7747000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100" b="1" dirty="0">
                <a:solidFill>
                  <a:schemeClr val="bg1">
                    <a:lumMod val="75000"/>
                  </a:schemeClr>
                </a:solidFill>
              </a:rPr>
              <a:t>anxiety   worry   discomfort  comfort   hopeful confident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77813" y="3054015"/>
            <a:ext cx="81803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chemeClr val="hlink"/>
                </a:solidFill>
              </a:rPr>
              <a:t>ennui   boredom   indifference</a:t>
            </a:r>
            <a:r>
              <a:rPr lang="en-US" sz="2000" b="1" dirty="0"/>
              <a:t>  </a:t>
            </a:r>
            <a:r>
              <a:rPr lang="en-US" sz="2000" b="1" dirty="0">
                <a:solidFill>
                  <a:srgbClr val="33CC33"/>
                </a:solidFill>
              </a:rPr>
              <a:t>interest   curiosity   fascination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-43060" y="3579721"/>
            <a:ext cx="8904683" cy="4129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/>
          <a:p>
            <a:pPr algn="ctr" eaLnBrk="0" hangingPunct="0"/>
            <a:r>
              <a:rPr lang="en-US" sz="2100" b="1" dirty="0">
                <a:solidFill>
                  <a:schemeClr val="bg1">
                    <a:lumMod val="75000"/>
                  </a:schemeClr>
                </a:solidFill>
              </a:rPr>
              <a:t>frustration  confusion  puzzlement  insightful  enlightened  euphoric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-43215" y="4113121"/>
            <a:ext cx="8936743" cy="4129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/>
          <a:p>
            <a:pPr algn="ctr" eaLnBrk="0" hangingPunct="0"/>
            <a:r>
              <a:rPr lang="en-US" sz="2100" b="1" dirty="0">
                <a:solidFill>
                  <a:schemeClr val="bg1">
                    <a:lumMod val="75000"/>
                  </a:schemeClr>
                </a:solidFill>
              </a:rPr>
              <a:t>dispirited   disillusioned  dissatisfied   wistful   hopeful   encouraged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40219" y="4570321"/>
            <a:ext cx="8433400" cy="4129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/>
          <a:p>
            <a:pPr algn="ctr" eaLnBrk="0" hangingPunct="0"/>
            <a:r>
              <a:rPr lang="en-US" sz="2100" b="1" dirty="0">
                <a:solidFill>
                  <a:schemeClr val="bg1">
                    <a:lumMod val="75000"/>
                  </a:schemeClr>
                </a:solidFill>
              </a:rPr>
              <a:t>terror   dread   apprehension   calm   enchanted  enthralled   awe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76200" y="1676400"/>
            <a:ext cx="86201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 eaLnBrk="0" hangingPunct="0"/>
            <a:r>
              <a:rPr lang="en-US" sz="2400" b="1" dirty="0">
                <a:latin typeface="Times New Roman" pitchFamily="18" charset="0"/>
              </a:rPr>
              <a:t>-1                   -0.5                       0                  +0.5                      +1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228600" y="2209800"/>
            <a:ext cx="83534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195262" y="914400"/>
            <a:ext cx="3919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accent1"/>
                </a:solidFill>
              </a:rPr>
              <a:t>Emotion Axes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76200" y="5073650"/>
            <a:ext cx="8534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humiliation embarrassed chagrin content pleased prideful</a:t>
            </a:r>
            <a:endParaRPr lang="en-US" sz="21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70F00-8E0B-C427-EC3F-F73FB136E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12B00C-E1B1-9AF9-27A6-B2767E16ACC3}"/>
              </a:ext>
            </a:extLst>
          </p:cNvPr>
          <p:cNvSpPr txBox="1"/>
          <p:nvPr/>
        </p:nvSpPr>
        <p:spPr>
          <a:xfrm>
            <a:off x="685800" y="6096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Curiosity</a:t>
            </a:r>
            <a:r>
              <a:rPr lang="en-US" sz="8000" dirty="0">
                <a:latin typeface="Broadway" panose="04040905080B02020502" pitchFamily="82" charset="0"/>
              </a:rPr>
              <a:t> is the leading 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Broadway" panose="04040905080B02020502" pitchFamily="82" charset="0"/>
              </a:rPr>
              <a:t>cause of </a:t>
            </a:r>
            <a:r>
              <a:rPr lang="en-US" sz="8000" dirty="0">
                <a:solidFill>
                  <a:srgbClr val="C00000"/>
                </a:solidFill>
                <a:latin typeface="Broadway" panose="04040905080B02020502" pitchFamily="82" charset="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17711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88CEC5C-4DF1-ACBA-CEAE-D0178FD80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fr-FR" sz="4400" dirty="0">
                <a:solidFill>
                  <a:schemeClr val="tx1"/>
                </a:solidFill>
              </a:rPr>
              <a:t>Thinking Outside the Box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79A8E9A-132F-A60E-B3ED-37154A612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fr-FR" sz="3600" i="0" dirty="0">
                <a:solidFill>
                  <a:srgbClr val="C00000"/>
                </a:solidFill>
              </a:rPr>
              <a:t>What is life like inside the Box?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EA9D2FB-024D-60EA-294D-A4941031F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39624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9BC4D85-49D5-D8BA-C3FF-E25AB7177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584" y="-266700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fr-FR" sz="3600" dirty="0"/>
              <a:t>Thinking Outside the Box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3EC57E3-ABCD-9FF7-3E1A-06A6F8973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fr-FR" i="0">
                <a:solidFill>
                  <a:schemeClr val="bg2"/>
                </a:solidFill>
              </a:rPr>
              <a:t>As close as I will come to a Nobel Prize?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B4F9DBA1-2D6C-45C0-BCC8-E9F8FC1A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419600" cy="38560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8712055B-2809-A5BC-1614-9F57957A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509963" cy="23542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7">
            <a:extLst>
              <a:ext uri="{FF2B5EF4-FFF2-40B4-BE49-F238E27FC236}">
                <a16:creationId xmlns:a16="http://schemas.microsoft.com/office/drawing/2014/main" id="{B72B3309-8573-123E-1521-5673700D4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5200"/>
            <a:ext cx="3629025" cy="27019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f5c.yahoofs.com/shopping/mcid9_212784/simg_t_t240967309ps1648str20x24jpg85?rm_____D2YSr9NOP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981200"/>
            <a:ext cx="1752600" cy="17526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762000"/>
            <a:ext cx="80772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/>
              <a:t>Pablo Picasso was not just another artist: Why was that?</a:t>
            </a:r>
            <a:br>
              <a:rPr lang="en-US" sz="3600" b="1"/>
            </a:br>
            <a:endParaRPr lang="en-US" sz="36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0" y="1676400"/>
            <a:ext cx="3200400" cy="457200"/>
          </a:xfrm>
        </p:spPr>
        <p:txBody>
          <a:bodyPr/>
          <a:lstStyle/>
          <a:p>
            <a:pPr eaLnBrk="1" hangingPunct="1"/>
            <a:r>
              <a:rPr lang="en-US" sz="3200" i="0">
                <a:solidFill>
                  <a:srgbClr val="FF9933"/>
                </a:solidFill>
              </a:rPr>
              <a:t>Rob Reilly Ed.D</a:t>
            </a:r>
            <a:r>
              <a:rPr lang="en-US" sz="3200">
                <a:solidFill>
                  <a:srgbClr val="FF9933"/>
                </a:solidFill>
              </a:rPr>
              <a:t>.</a:t>
            </a:r>
          </a:p>
        </p:txBody>
      </p:sp>
      <p:pic>
        <p:nvPicPr>
          <p:cNvPr id="3077" name="Picture 5" descr="http://f5c.yahoofs.com/shopping/mcid8_81936/simg_t_tddsri15682seriouspuzzles_1934_39817367110?rm_____DWak1kp2v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471616"/>
            <a:ext cx="1219200" cy="1719384"/>
          </a:xfrm>
          <a:prstGeom prst="rect">
            <a:avLst/>
          </a:prstGeom>
          <a:noFill/>
        </p:spPr>
      </p:pic>
      <p:pic>
        <p:nvPicPr>
          <p:cNvPr id="38916" name="Picture 4" descr="http://thumbs.ebaystatic.com/pict/160192346049_1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2400297"/>
            <a:ext cx="2057400" cy="1714503"/>
          </a:xfrm>
          <a:prstGeom prst="rect">
            <a:avLst/>
          </a:prstGeom>
          <a:noFill/>
        </p:spPr>
      </p:pic>
      <p:pic>
        <p:nvPicPr>
          <p:cNvPr id="38918" name="Picture 6" descr="http://f5c.yahoofs.com/shopping/mcid11_228000/simg_t_t5018pic23ljpg110?rm_____D276D6pQl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54496" y="3148584"/>
            <a:ext cx="1066800" cy="14487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5483352"/>
          </a:xfrm>
        </p:spPr>
        <p:txBody>
          <a:bodyPr/>
          <a:lstStyle/>
          <a:p>
            <a:r>
              <a:rPr lang="en-US" sz="3200" dirty="0"/>
              <a:t>Delivering knowledge </a:t>
            </a:r>
            <a:r>
              <a:rPr lang="en-US" sz="3200" u="sng" dirty="0"/>
              <a:t>not</a:t>
            </a:r>
            <a:r>
              <a:rPr lang="en-US" sz="3200" dirty="0"/>
              <a:t> technology</a:t>
            </a:r>
          </a:p>
          <a:p>
            <a:r>
              <a:rPr lang="en-US" sz="3600" dirty="0">
                <a:solidFill>
                  <a:srgbClr val="FF0000"/>
                </a:solidFill>
              </a:rPr>
              <a:t>Reilly’s Rule: Teacher’s can no longer just throw information at students and expect ‘education’ to occur!</a:t>
            </a:r>
          </a:p>
          <a:p>
            <a:r>
              <a:rPr lang="en-US" sz="3200" dirty="0"/>
              <a:t>Change in PEDAGOGY </a:t>
            </a:r>
            <a:r>
              <a:rPr lang="en-US" dirty="0"/>
              <a:t>– methods</a:t>
            </a:r>
          </a:p>
          <a:p>
            <a:pPr lvl="1"/>
            <a:r>
              <a:rPr lang="en-US" sz="2400" b="1" dirty="0"/>
              <a:t>Recognize affective state (emotions)</a:t>
            </a:r>
          </a:p>
          <a:p>
            <a:pPr lvl="1"/>
            <a:r>
              <a:rPr lang="en-US" sz="2400" b="1" dirty="0"/>
              <a:t>Managing the BRAIN </a:t>
            </a:r>
            <a:r>
              <a:rPr lang="en-US" sz="2400" b="1" dirty="0" err="1"/>
              <a:t>function</a:t>
            </a:r>
            <a:r>
              <a:rPr lang="en-US" sz="2400" b="1" u="sng" dirty="0" err="1"/>
              <a:t>S</a:t>
            </a:r>
            <a:endParaRPr lang="en-US" sz="2400" b="1" u="sng" dirty="0"/>
          </a:p>
          <a:p>
            <a:r>
              <a:rPr lang="en-US" sz="3200" dirty="0"/>
              <a:t>Digital Outsourcing was Call Center process</a:t>
            </a:r>
          </a:p>
          <a:p>
            <a:pPr lvl="1"/>
            <a:r>
              <a:rPr lang="en-US" sz="2400" b="1" dirty="0"/>
              <a:t>rule-based vs. model-based activities</a:t>
            </a:r>
          </a:p>
        </p:txBody>
      </p:sp>
    </p:spTree>
    <p:extLst>
      <p:ext uri="{BB962C8B-B14F-4D97-AF65-F5344CB8AC3E}">
        <p14:creationId xmlns:p14="http://schemas.microsoft.com/office/powerpoint/2010/main" val="41897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5483352"/>
          </a:xfrm>
        </p:spPr>
        <p:txBody>
          <a:bodyPr/>
          <a:lstStyle/>
          <a:p>
            <a:r>
              <a:rPr lang="en-US" sz="2800" dirty="0"/>
              <a:t>Goal: Deliver functional adult</a:t>
            </a:r>
          </a:p>
          <a:p>
            <a:pPr lvl="1"/>
            <a:r>
              <a:rPr lang="en-US" sz="2400" dirty="0"/>
              <a:t>How do we construct one?</a:t>
            </a:r>
          </a:p>
          <a:p>
            <a:pPr lvl="2"/>
            <a:r>
              <a:rPr lang="en-US" sz="2800" dirty="0"/>
              <a:t>Develop brain pathways in primary school</a:t>
            </a:r>
          </a:p>
          <a:p>
            <a:pPr lvl="2"/>
            <a:r>
              <a:rPr lang="en-US" sz="2800" dirty="0"/>
              <a:t>Develop/understand Language of Education</a:t>
            </a:r>
          </a:p>
          <a:p>
            <a:r>
              <a:rPr lang="en-US" sz="2800" dirty="0"/>
              <a:t>Rule-based vs. Model-based knowledge domains</a:t>
            </a:r>
          </a:p>
          <a:p>
            <a:r>
              <a:rPr lang="en-US" sz="2800" dirty="0"/>
              <a:t>Manage affective state of learner (emotions)</a:t>
            </a:r>
          </a:p>
          <a:p>
            <a:r>
              <a:rPr lang="en-US" sz="2800" dirty="0"/>
              <a:t>What are your strengths?</a:t>
            </a:r>
          </a:p>
        </p:txBody>
      </p:sp>
    </p:spTree>
    <p:extLst>
      <p:ext uri="{BB962C8B-B14F-4D97-AF65-F5344CB8AC3E}">
        <p14:creationId xmlns:p14="http://schemas.microsoft.com/office/powerpoint/2010/main" val="8403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D1B999B-AD26-F073-9CAA-93B43304CE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1200" y="2209800"/>
            <a:ext cx="6858000" cy="1524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latin typeface="Arial" pitchFamily="34" charset="0"/>
                <a:ea typeface="Tahoma" pitchFamily="34" charset="0"/>
                <a:cs typeface="Arial" pitchFamily="34" charset="0"/>
              </a:rPr>
              <a:t>The Science Behind the Art of Teaching a Science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2090E34-2A2F-9D00-6842-B0770D0329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66963" y="4267200"/>
            <a:ext cx="5938837" cy="1524000"/>
          </a:xfrm>
        </p:spPr>
        <p:txBody>
          <a:bodyPr/>
          <a:lstStyle/>
          <a:p>
            <a:pPr eaLnBrk="1" hangingPunct="1"/>
            <a:r>
              <a:rPr lang="en-US" altLang="fr-FR" sz="3200">
                <a:solidFill>
                  <a:srgbClr val="DD5A01"/>
                </a:solidFill>
              </a:rPr>
              <a:t>Dr. Rob Reilly</a:t>
            </a:r>
          </a:p>
          <a:p>
            <a:pPr eaLnBrk="1" hangingPunct="1"/>
            <a:r>
              <a:rPr lang="en-US" altLang="fr-FR" sz="3200">
                <a:solidFill>
                  <a:srgbClr val="DD5A01"/>
                </a:solidFill>
              </a:rPr>
              <a:t>reilly@media.mit.edu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1676400" cy="1676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8077200" cy="2743200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Doctor of Education (</a:t>
            </a:r>
            <a:r>
              <a:rPr lang="en-US" sz="2800">
                <a:solidFill>
                  <a:schemeClr val="tx2"/>
                </a:solidFill>
              </a:rPr>
              <a:t>not engineering)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dirty="0">
                <a:solidFill>
                  <a:schemeClr val="tx2"/>
                </a:solidFill>
              </a:rPr>
              <a:t>MIT Media Lab </a:t>
            </a:r>
          </a:p>
          <a:p>
            <a:r>
              <a:rPr lang="en-US" sz="2800" dirty="0">
                <a:solidFill>
                  <a:schemeClr val="tx2"/>
                </a:solidFill>
              </a:rPr>
              <a:t>Teacher 30+ years</a:t>
            </a:r>
          </a:p>
          <a:p>
            <a:r>
              <a:rPr lang="en-US" sz="2800" dirty="0">
                <a:solidFill>
                  <a:schemeClr val="tx2"/>
                </a:solidFill>
              </a:rPr>
              <a:t>2011-2012 President, IEEE Education Society</a:t>
            </a:r>
          </a:p>
          <a:p>
            <a:r>
              <a:rPr lang="en-US" sz="2800" dirty="0">
                <a:solidFill>
                  <a:schemeClr val="tx2"/>
                </a:solidFill>
              </a:rPr>
              <a:t>Director-elect, IEEE Board of Directors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870579" y="783609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sz="3600" b="1" dirty="0"/>
              <a:t>Rob Reilly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8CC6D-BB01-267A-817D-03293088C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27A25E-E97C-79D6-8987-D4A95334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440" y="0"/>
            <a:ext cx="547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6879D-9BCE-EA8D-FB4A-F50796D5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BBD5529-609F-E467-91CB-87C0B31A5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4876800" cy="66989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4355" t="28216" r="28743" b="18773"/>
          <a:stretch/>
        </p:blipFill>
        <p:spPr>
          <a:xfrm>
            <a:off x="5257800" y="2971800"/>
            <a:ext cx="3497580" cy="2057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15" y="160176"/>
            <a:ext cx="21145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4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732EC-EDD3-6DE4-95C5-C84C5F257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DC9120-DB75-08CB-46F1-7A67C55D8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0" y="1219200"/>
            <a:ext cx="8823880" cy="50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DD516-F204-FF2C-6913-8628299B2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AA7018-25D9-3BB9-07F7-58CB5855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96" y="1066800"/>
            <a:ext cx="8247804" cy="44669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5C14999-85AB-E830-B476-BED3B1623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96" y="2980746"/>
            <a:ext cx="3980604" cy="28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FD5BA-47CB-4106-AFA9-B064F3FC4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2D3F18F-565C-4D28-E952-67C24960A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2900"/>
            <a:ext cx="8001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A8FD4-E796-F7CC-2A40-8906858BB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F385DF-B6A9-D347-2FD7-A478C514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B7EBE-B89A-4A5C-B66D-6128F84C2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08F59C-9D2A-C27B-B31B-95F879DE0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14350"/>
            <a:ext cx="80518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B5F57-8BCC-726D-F284-24EA0F264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220AD9C-2C36-1E10-8867-25DD5EA1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B6E36-3AA6-D85A-9BE9-3B1141305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CA41E1-2C9D-3BFF-CD57-7AA185772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685800"/>
            <a:ext cx="84010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C8DF1-F901-ACF8-9839-ECAC3EE74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F266584-F772-753A-4D5A-F43AB82D0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85750"/>
            <a:ext cx="8255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01571"/>
            <a:ext cx="84582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>
                <a:latin typeface="+mn-lt"/>
              </a:rPr>
              <a:t>Have Goals, Have Reachable Goals, Have Unreachable Dreams: Win the Nobel Prize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804158"/>
            <a:ext cx="3200400" cy="1371600"/>
          </a:xfrm>
        </p:spPr>
        <p:txBody>
          <a:bodyPr/>
          <a:lstStyle/>
          <a:p>
            <a:pPr eaLnBrk="1" hangingPunct="1"/>
            <a:r>
              <a:rPr lang="en-US" sz="3200" i="0" dirty="0">
                <a:solidFill>
                  <a:srgbClr val="FF3300"/>
                </a:solidFill>
              </a:rPr>
              <a:t>Rob Reilly Ed.D</a:t>
            </a:r>
            <a:r>
              <a:rPr lang="en-US" sz="3200" dirty="0">
                <a:solidFill>
                  <a:srgbClr val="FF9933"/>
                </a:solidFill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20222C-8520-4521-8A9B-69EA9274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45AB8-B49A-47E3-9BA9-2DE546167097}" type="slidenum">
              <a:rPr lang="en-US" sz="1800" smtClean="0"/>
              <a:pPr>
                <a:defRPr/>
              </a:pPr>
              <a:t>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10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6A039-4CE2-9864-1D33-AE37468D3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8CBCDE-EF6C-9CCD-22C0-6F9C8C6DA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6879D-9BCE-EA8D-FB4A-F50796D5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BBD5529-609F-E467-91CB-87C0B31A5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4876800" cy="66989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4355" t="28216" r="28743" b="18773"/>
          <a:stretch/>
        </p:blipFill>
        <p:spPr>
          <a:xfrm>
            <a:off x="5257800" y="2971800"/>
            <a:ext cx="3497580" cy="2057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315" y="160176"/>
            <a:ext cx="2114550" cy="2819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905375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B3673-C9E5-EF36-C76F-339284C88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954E2A-13CC-E2B8-C439-B0F775150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99" b="14706"/>
          <a:stretch/>
        </p:blipFill>
        <p:spPr>
          <a:xfrm>
            <a:off x="609600" y="381000"/>
            <a:ext cx="7772400" cy="4191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31710" y="6369698"/>
            <a:ext cx="6726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latin typeface="Eras Medium ITC" panose="020B0602030504020804" pitchFamily="34" charset="0"/>
              </a:rPr>
              <a:t>Thanks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Rob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from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all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your</a:t>
            </a:r>
            <a:r>
              <a:rPr lang="es-ES" sz="2000" dirty="0" smtClean="0">
                <a:latin typeface="Eras Medium ITC" panose="020B0602030504020804" pitchFamily="34" charset="0"/>
              </a:rPr>
              <a:t> IEEE </a:t>
            </a:r>
            <a:r>
              <a:rPr lang="es-ES" sz="2000" dirty="0" err="1" smtClean="0">
                <a:latin typeface="Eras Medium ITC" panose="020B0602030504020804" pitchFamily="34" charset="0"/>
              </a:rPr>
              <a:t>Education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Society</a:t>
            </a:r>
            <a:r>
              <a:rPr lang="es-ES" sz="2000" dirty="0" smtClean="0">
                <a:latin typeface="Eras Medium ITC" panose="020B0602030504020804" pitchFamily="34" charset="0"/>
              </a:rPr>
              <a:t> </a:t>
            </a:r>
            <a:r>
              <a:rPr lang="es-ES" sz="2000" dirty="0" err="1" smtClean="0">
                <a:latin typeface="Eras Medium ITC" panose="020B0602030504020804" pitchFamily="34" charset="0"/>
              </a:rPr>
              <a:t>friends</a:t>
            </a:r>
            <a:r>
              <a:rPr lang="es-ES" sz="2000" dirty="0" smtClean="0">
                <a:latin typeface="Eras Medium ITC" panose="020B0602030504020804" pitchFamily="34" charset="0"/>
              </a:rPr>
              <a:t> ! </a:t>
            </a:r>
            <a:endParaRPr lang="es-ES" sz="2000" dirty="0">
              <a:latin typeface="Eras Medium ITC" panose="020B06020305040208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0" y="4691891"/>
            <a:ext cx="1368490" cy="17089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06" y="4508147"/>
            <a:ext cx="1861551" cy="18615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6000" r="16873"/>
          <a:stretch/>
        </p:blipFill>
        <p:spPr>
          <a:xfrm>
            <a:off x="3103858" y="4648201"/>
            <a:ext cx="1355221" cy="17214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7778"/>
          <a:stretch/>
        </p:blipFill>
        <p:spPr>
          <a:xfrm>
            <a:off x="4680855" y="4648201"/>
            <a:ext cx="3825553" cy="172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3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" y="6096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anose="04040905080B02020502" pitchFamily="82" charset="0"/>
              </a:rPr>
              <a:t>Curiosity</a:t>
            </a:r>
            <a:r>
              <a:rPr lang="en-US" sz="8000" dirty="0">
                <a:latin typeface="Broadway" panose="04040905080B02020502" pitchFamily="82" charset="0"/>
              </a:rPr>
              <a:t> is the leading </a:t>
            </a:r>
            <a:r>
              <a:rPr lang="en-US" sz="8000" dirty="0">
                <a:solidFill>
                  <a:schemeClr val="accent2">
                    <a:lumMod val="75000"/>
                  </a:schemeClr>
                </a:solidFill>
                <a:latin typeface="Broadway" panose="04040905080B02020502" pitchFamily="82" charset="0"/>
              </a:rPr>
              <a:t>cause of </a:t>
            </a:r>
            <a:r>
              <a:rPr lang="en-US" sz="8000" dirty="0">
                <a:solidFill>
                  <a:srgbClr val="C00000"/>
                </a:solidFill>
                <a:latin typeface="Broadway" panose="04040905080B02020502" pitchFamily="82" charset="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303410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928FE1DC-B844-7E7F-8146-0E10E1035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fr-FR" sz="4000" b="1" dirty="0">
                <a:solidFill>
                  <a:schemeClr val="accent1"/>
                </a:solidFill>
              </a:rPr>
              <a:t>Intelligence, Curiosity…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E0BC6A3-D0ED-69EE-CB0E-63478CA6D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fr-FR" sz="4800" i="1" dirty="0"/>
              <a:t>I’m not that much smarter than anyone else, I just stay with a problem longer.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US" altLang="fr-FR" sz="4800" i="1" dirty="0"/>
          </a:p>
          <a:p>
            <a:pPr algn="r">
              <a:buFont typeface="Wingdings" pitchFamily="2" charset="2"/>
              <a:buNone/>
            </a:pPr>
            <a:r>
              <a:rPr lang="en-US" altLang="fr-FR" sz="3200" dirty="0"/>
              <a:t>--Albert Einstein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3429000"/>
            <a:ext cx="6248400" cy="1066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Delivering Knowledge and Fast Food in the 21</a:t>
            </a:r>
            <a:r>
              <a:rPr lang="en-US" sz="3200" baseline="300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st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Century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533400"/>
            <a:ext cx="6629400" cy="5943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800" b="1" dirty="0"/>
              <a:t>“Acquire knowledge, </a:t>
            </a:r>
          </a:p>
          <a:p>
            <a:pPr>
              <a:buFont typeface="Wingdings" pitchFamily="2" charset="2"/>
              <a:buNone/>
            </a:pPr>
            <a:r>
              <a:rPr lang="en-US" altLang="en-US" sz="2800" b="1" dirty="0"/>
              <a:t>it enables its professor to distinguish right from wrong… </a:t>
            </a:r>
          </a:p>
          <a:p>
            <a:pPr>
              <a:buFont typeface="Wingdings" pitchFamily="2" charset="2"/>
              <a:buNone/>
            </a:pPr>
            <a:r>
              <a:rPr lang="en-US" altLang="en-US" sz="2800" b="1" dirty="0"/>
              <a:t>it is our friend in the desert, our company in solitude and companion when friendless… </a:t>
            </a:r>
          </a:p>
          <a:p>
            <a:pPr>
              <a:buFont typeface="Wingdings" pitchFamily="2" charset="2"/>
              <a:buNone/>
            </a:pPr>
            <a:r>
              <a:rPr lang="en-US" altLang="en-US" sz="2800" b="1" dirty="0"/>
              <a:t>it sustains us in misery, </a:t>
            </a:r>
          </a:p>
          <a:p>
            <a:pPr>
              <a:buFont typeface="Wingdings" pitchFamily="2" charset="2"/>
              <a:buNone/>
            </a:pPr>
            <a:r>
              <a:rPr lang="en-US" altLang="en-US" sz="2800" b="1" dirty="0"/>
              <a:t>it is an ornament amongst friends… armor against enemies” </a:t>
            </a:r>
          </a:p>
          <a:p>
            <a:pPr algn="r">
              <a:buFont typeface="Wingdings" pitchFamily="2" charset="2"/>
              <a:buNone/>
            </a:pPr>
            <a:endParaRPr lang="en-US" altLang="en-US" sz="900" b="1" i="1" dirty="0"/>
          </a:p>
          <a:p>
            <a:pPr algn="r">
              <a:buFont typeface="Wingdings" pitchFamily="2" charset="2"/>
              <a:buNone/>
            </a:pPr>
            <a:r>
              <a:rPr lang="en-US" altLang="en-US" b="1" i="1" dirty="0"/>
              <a:t> </a:t>
            </a:r>
            <a:r>
              <a:rPr lang="en-US" altLang="en-US" sz="3200" dirty="0"/>
              <a:t>Prophet Mohammed  </a:t>
            </a:r>
          </a:p>
          <a:p>
            <a:pPr algn="r">
              <a:lnSpc>
                <a:spcPct val="70000"/>
              </a:lnSpc>
              <a:buFont typeface="Wingdings" pitchFamily="2" charset="2"/>
              <a:buNone/>
            </a:pPr>
            <a:r>
              <a:rPr lang="en-US" altLang="en-US" sz="3200" dirty="0"/>
              <a:t>(peace be upon him)</a:t>
            </a:r>
          </a:p>
        </p:txBody>
      </p:sp>
    </p:spTree>
    <p:extLst>
      <p:ext uri="{BB962C8B-B14F-4D97-AF65-F5344CB8AC3E}">
        <p14:creationId xmlns:p14="http://schemas.microsoft.com/office/powerpoint/2010/main" val="389722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8049</TotalTime>
  <Words>1234</Words>
  <Application>Microsoft Office PowerPoint</Application>
  <PresentationFormat>Presentación en pantalla (4:3)</PresentationFormat>
  <Paragraphs>191</Paragraphs>
  <Slides>52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4" baseType="lpstr">
      <vt:lpstr>Arial</vt:lpstr>
      <vt:lpstr>Broadway</vt:lpstr>
      <vt:lpstr>Calibri</vt:lpstr>
      <vt:lpstr>Century Schoolbook</vt:lpstr>
      <vt:lpstr>Courier New</vt:lpstr>
      <vt:lpstr>Eras Medium ITC</vt:lpstr>
      <vt:lpstr>Narkisim</vt:lpstr>
      <vt:lpstr>Tahoma</vt:lpstr>
      <vt:lpstr>Times New Roman</vt:lpstr>
      <vt:lpstr>Wingdings</vt:lpstr>
      <vt:lpstr>Wingdings 2</vt:lpstr>
      <vt:lpstr>Oriel</vt:lpstr>
      <vt:lpstr>Presentación de PowerPoint</vt:lpstr>
      <vt:lpstr>Presentación de PowerPoint</vt:lpstr>
      <vt:lpstr>Presentación de PowerPoint</vt:lpstr>
      <vt:lpstr>Presentación de PowerPoint</vt:lpstr>
      <vt:lpstr>Have Goals, Have Reachable Goals, Have Unreachable Dreams: Win the Nobel Prize </vt:lpstr>
      <vt:lpstr>Presentación de PowerPoint</vt:lpstr>
      <vt:lpstr>Intelligence, Curiosity…</vt:lpstr>
      <vt:lpstr>Delivering Knowledge and Fast Food in the 21st Century</vt:lpstr>
      <vt:lpstr>Presentación de PowerPoint</vt:lpstr>
      <vt:lpstr>Presentación de PowerPoint</vt:lpstr>
      <vt:lpstr>Presentación de PowerPoint</vt:lpstr>
      <vt:lpstr>Presentación de PowerPoint</vt:lpstr>
      <vt:lpstr>“Acquire knowledge…”</vt:lpstr>
      <vt:lpstr>Presentación de PowerPoint</vt:lpstr>
      <vt:lpstr>my BIG concern</vt:lpstr>
      <vt:lpstr>Presentación de PowerPoint</vt:lpstr>
      <vt:lpstr>Presentación de PowerPoint</vt:lpstr>
      <vt:lpstr>Presentación de PowerPoint</vt:lpstr>
      <vt:lpstr>We must understand the function-of and relationship-of:</vt:lpstr>
      <vt:lpstr>We must understand the function-of and relationship-of:</vt:lpstr>
      <vt:lpstr>We must understand the function-of and relationship-of:</vt:lpstr>
      <vt:lpstr>We must understand the function-of and relationship-of:</vt:lpstr>
      <vt:lpstr>We must understand the function-of and relationship-of:</vt:lpstr>
      <vt:lpstr>We must understand the function-of and relationship-of:</vt:lpstr>
      <vt:lpstr>We must understand the function-of and relationship-of:</vt:lpstr>
      <vt:lpstr>We must understand the function-of and relationship-of:</vt:lpstr>
      <vt:lpstr>We must understand the function-of and relationship-of:</vt:lpstr>
      <vt:lpstr>We must understand the function-of and relationship-of: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Thinking Outside the Box</vt:lpstr>
      <vt:lpstr>Thinking Outside the Box</vt:lpstr>
      <vt:lpstr>Pablo Picasso was not just another artist: Why was that? </vt:lpstr>
      <vt:lpstr>In Conclusion</vt:lpstr>
      <vt:lpstr>In Conclusion</vt:lpstr>
      <vt:lpstr>The Science Behind the Art of Teaching a Science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can’t bounce a meatball!</dc:title>
  <dc:creator>Rob Reilly</dc:creator>
  <cp:lastModifiedBy>MANUEL ALONSO CASTRO GIL</cp:lastModifiedBy>
  <cp:revision>959</cp:revision>
  <dcterms:created xsi:type="dcterms:W3CDTF">2008-07-25T20:31:18Z</dcterms:created>
  <dcterms:modified xsi:type="dcterms:W3CDTF">2024-10-13T02:10:29Z</dcterms:modified>
</cp:coreProperties>
</file>